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75" r:id="rId1"/>
  </p:sldMasterIdLst>
  <p:notesMasterIdLst>
    <p:notesMasterId r:id="rId17"/>
  </p:notesMasterIdLst>
  <p:handoutMasterIdLst>
    <p:handoutMasterId r:id="rId18"/>
  </p:handoutMasterIdLst>
  <p:sldIdLst>
    <p:sldId id="270" r:id="rId2"/>
    <p:sldId id="271" r:id="rId3"/>
    <p:sldId id="257" r:id="rId4"/>
    <p:sldId id="272" r:id="rId5"/>
    <p:sldId id="299" r:id="rId6"/>
    <p:sldId id="303" r:id="rId7"/>
    <p:sldId id="294" r:id="rId8"/>
    <p:sldId id="258" r:id="rId9"/>
    <p:sldId id="295" r:id="rId10"/>
    <p:sldId id="296" r:id="rId11"/>
    <p:sldId id="308" r:id="rId12"/>
    <p:sldId id="306" r:id="rId13"/>
    <p:sldId id="297" r:id="rId14"/>
    <p:sldId id="311" r:id="rId15"/>
    <p:sldId id="307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99"/>
    <a:srgbClr val="FF9933"/>
    <a:srgbClr val="003399"/>
    <a:srgbClr val="CC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5" autoAdjust="0"/>
    <p:restoredTop sz="94660"/>
  </p:normalViewPr>
  <p:slideViewPr>
    <p:cSldViewPr>
      <p:cViewPr varScale="1">
        <p:scale>
          <a:sx n="104" d="100"/>
          <a:sy n="104" d="100"/>
        </p:scale>
        <p:origin x="19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187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3CBA842-865F-4C2A-A6B6-FB8D470D6CA8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05957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19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97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97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D3FCFA2-BCA5-42CA-86F8-C5E08884CD6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01767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486C15A-F70F-4586-AE47-E196679FCE50}" type="slidenum">
              <a:rPr lang="cs-CZ" altLang="cs-CZ" sz="1200" smtClean="0"/>
              <a:pPr/>
              <a:t>1</a:t>
            </a:fld>
            <a:endParaRPr lang="cs-CZ" altLang="cs-CZ" sz="1200" dirty="0"/>
          </a:p>
        </p:txBody>
      </p:sp>
      <p:sp>
        <p:nvSpPr>
          <p:cNvPr id="112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BD2DFA6-80E4-4955-8188-F814AD173DA3}" type="slidenum">
              <a:rPr lang="cs-CZ" altLang="cs-CZ" sz="1200" smtClean="0"/>
              <a:pPr/>
              <a:t>2</a:t>
            </a:fld>
            <a:endParaRPr lang="cs-CZ" altLang="cs-CZ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F5362-2668-4C08-AD85-7D16852897C1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367323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F8CAB-0DCE-4AF0-A37A-24CF73170E6C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370562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8BA66-FB4F-4B24-9DAC-3C0D362EC1B9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9019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B00EC-94CC-46DF-9FE5-A335E9843215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36808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6 w 2706"/>
              <a:gd name="T1" fmla="*/ 0 h 640"/>
              <a:gd name="T2" fmla="*/ 2147483646 w 2706"/>
              <a:gd name="T3" fmla="*/ 0 h 640"/>
              <a:gd name="T4" fmla="*/ 2147483646 w 2706"/>
              <a:gd name="T5" fmla="*/ 2147483646 h 640"/>
              <a:gd name="T6" fmla="*/ 2147483646 w 2706"/>
              <a:gd name="T7" fmla="*/ 2147483646 h 640"/>
              <a:gd name="T8" fmla="*/ 2147483646 w 2706"/>
              <a:gd name="T9" fmla="*/ 2147483646 h 640"/>
              <a:gd name="T10" fmla="*/ 2147483646 w 2706"/>
              <a:gd name="T11" fmla="*/ 2147483646 h 640"/>
              <a:gd name="T12" fmla="*/ 2147483646 w 2706"/>
              <a:gd name="T13" fmla="*/ 2147483646 h 640"/>
              <a:gd name="T14" fmla="*/ 2147483646 w 2706"/>
              <a:gd name="T15" fmla="*/ 2147483646 h 640"/>
              <a:gd name="T16" fmla="*/ 2147483646 w 2706"/>
              <a:gd name="T17" fmla="*/ 2147483646 h 640"/>
              <a:gd name="T18" fmla="*/ 2147483646 w 2706"/>
              <a:gd name="T19" fmla="*/ 2147483646 h 640"/>
              <a:gd name="T20" fmla="*/ 2147483646 w 2706"/>
              <a:gd name="T21" fmla="*/ 2147483646 h 640"/>
              <a:gd name="T22" fmla="*/ 2147483646 w 2706"/>
              <a:gd name="T23" fmla="*/ 2147483646 h 640"/>
              <a:gd name="T24" fmla="*/ 2147483646 w 2706"/>
              <a:gd name="T25" fmla="*/ 2147483646 h 640"/>
              <a:gd name="T26" fmla="*/ 2147483646 w 2706"/>
              <a:gd name="T27" fmla="*/ 2147483646 h 640"/>
              <a:gd name="T28" fmla="*/ 2147483646 w 2706"/>
              <a:gd name="T29" fmla="*/ 2147483646 h 640"/>
              <a:gd name="T30" fmla="*/ 2147483646 w 2706"/>
              <a:gd name="T31" fmla="*/ 2147483646 h 640"/>
              <a:gd name="T32" fmla="*/ 2147483646 w 2706"/>
              <a:gd name="T33" fmla="*/ 2147483646 h 640"/>
              <a:gd name="T34" fmla="*/ 2147483646 w 2706"/>
              <a:gd name="T35" fmla="*/ 2147483646 h 640"/>
              <a:gd name="T36" fmla="*/ 0 w 2706"/>
              <a:gd name="T37" fmla="*/ 2147483646 h 640"/>
              <a:gd name="T38" fmla="*/ 0 w 2706"/>
              <a:gd name="T39" fmla="*/ 2147483646 h 640"/>
              <a:gd name="T40" fmla="*/ 2147483646 w 2706"/>
              <a:gd name="T41" fmla="*/ 2147483646 h 640"/>
              <a:gd name="T42" fmla="*/ 2147483646 w 2706"/>
              <a:gd name="T43" fmla="*/ 2147483646 h 640"/>
              <a:gd name="T44" fmla="*/ 2147483646 w 2706"/>
              <a:gd name="T45" fmla="*/ 2147483646 h 640"/>
              <a:gd name="T46" fmla="*/ 2147483646 w 2706"/>
              <a:gd name="T47" fmla="*/ 2147483646 h 640"/>
              <a:gd name="T48" fmla="*/ 2147483646 w 2706"/>
              <a:gd name="T49" fmla="*/ 2147483646 h 640"/>
              <a:gd name="T50" fmla="*/ 2147483646 w 2706"/>
              <a:gd name="T51" fmla="*/ 2147483646 h 640"/>
              <a:gd name="T52" fmla="*/ 2147483646 w 2706"/>
              <a:gd name="T53" fmla="*/ 2147483646 h 640"/>
              <a:gd name="T54" fmla="*/ 2147483646 w 2706"/>
              <a:gd name="T55" fmla="*/ 2147483646 h 640"/>
              <a:gd name="T56" fmla="*/ 2147483646 w 2706"/>
              <a:gd name="T57" fmla="*/ 2147483646 h 640"/>
              <a:gd name="T58" fmla="*/ 2147483646 w 2706"/>
              <a:gd name="T59" fmla="*/ 2147483646 h 640"/>
              <a:gd name="T60" fmla="*/ 2147483646 w 2706"/>
              <a:gd name="T61" fmla="*/ 2147483646 h 640"/>
              <a:gd name="T62" fmla="*/ 2147483646 w 2706"/>
              <a:gd name="T63" fmla="*/ 2147483646 h 640"/>
              <a:gd name="T64" fmla="*/ 2147483646 w 2706"/>
              <a:gd name="T65" fmla="*/ 2147483646 h 640"/>
              <a:gd name="T66" fmla="*/ 2147483646 w 2706"/>
              <a:gd name="T67" fmla="*/ 2147483646 h 640"/>
              <a:gd name="T68" fmla="*/ 2147483646 w 2706"/>
              <a:gd name="T69" fmla="*/ 2147483646 h 640"/>
              <a:gd name="T70" fmla="*/ 2147483646 w 2706"/>
              <a:gd name="T71" fmla="*/ 2147483646 h 640"/>
              <a:gd name="T72" fmla="*/ 2147483646 w 2706"/>
              <a:gd name="T73" fmla="*/ 2147483646 h 640"/>
              <a:gd name="T74" fmla="*/ 2147483646 w 2706"/>
              <a:gd name="T75" fmla="*/ 2147483646 h 640"/>
              <a:gd name="T76" fmla="*/ 2147483646 w 2706"/>
              <a:gd name="T77" fmla="*/ 2147483646 h 640"/>
              <a:gd name="T78" fmla="*/ 2147483646 w 2706"/>
              <a:gd name="T79" fmla="*/ 2147483646 h 640"/>
              <a:gd name="T80" fmla="*/ 2147483646 w 2706"/>
              <a:gd name="T81" fmla="*/ 2147483646 h 640"/>
              <a:gd name="T82" fmla="*/ 2147483646 w 2706"/>
              <a:gd name="T83" fmla="*/ 2147483646 h 640"/>
              <a:gd name="T84" fmla="*/ 2147483646 w 2706"/>
              <a:gd name="T85" fmla="*/ 2147483646 h 640"/>
              <a:gd name="T86" fmla="*/ 2147483646 w 2706"/>
              <a:gd name="T87" fmla="*/ 2147483646 h 640"/>
              <a:gd name="T88" fmla="*/ 2147483646 w 2706"/>
              <a:gd name="T89" fmla="*/ 2147483646 h 640"/>
              <a:gd name="T90" fmla="*/ 2147483646 w 2706"/>
              <a:gd name="T91" fmla="*/ 2147483646 h 640"/>
              <a:gd name="T92" fmla="*/ 2147483646 w 2706"/>
              <a:gd name="T93" fmla="*/ 2147483646 h 640"/>
              <a:gd name="T94" fmla="*/ 2147483646 w 2706"/>
              <a:gd name="T95" fmla="*/ 2147483646 h 640"/>
              <a:gd name="T96" fmla="*/ 2147483646 w 2706"/>
              <a:gd name="T97" fmla="*/ 2147483646 h 640"/>
              <a:gd name="T98" fmla="*/ 2147483646 w 2706"/>
              <a:gd name="T99" fmla="*/ 2147483646 h 640"/>
              <a:gd name="T100" fmla="*/ 2147483646 w 2706"/>
              <a:gd name="T101" fmla="*/ 2147483646 h 640"/>
              <a:gd name="T102" fmla="*/ 2147483646 w 2706"/>
              <a:gd name="T103" fmla="*/ 2147483646 h 640"/>
              <a:gd name="T104" fmla="*/ 2147483646 w 2706"/>
              <a:gd name="T105" fmla="*/ 2147483646 h 640"/>
              <a:gd name="T106" fmla="*/ 2147483646 w 2706"/>
              <a:gd name="T107" fmla="*/ 0 h 640"/>
              <a:gd name="T108" fmla="*/ 2147483646 w 2706"/>
              <a:gd name="T109" fmla="*/ 0 h 640"/>
              <a:gd name="T110" fmla="*/ 2147483646 w 2706"/>
              <a:gd name="T111" fmla="*/ 0 h 640"/>
              <a:gd name="T112" fmla="*/ 214748364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6 w 5216"/>
              <a:gd name="T1" fmla="*/ 2147483646 h 762"/>
              <a:gd name="T2" fmla="*/ 2147483646 w 5216"/>
              <a:gd name="T3" fmla="*/ 2147483646 h 762"/>
              <a:gd name="T4" fmla="*/ 2147483646 w 5216"/>
              <a:gd name="T5" fmla="*/ 2147483646 h 762"/>
              <a:gd name="T6" fmla="*/ 2147483646 w 5216"/>
              <a:gd name="T7" fmla="*/ 2147483646 h 762"/>
              <a:gd name="T8" fmla="*/ 2147483646 w 5216"/>
              <a:gd name="T9" fmla="*/ 2147483646 h 762"/>
              <a:gd name="T10" fmla="*/ 2147483646 w 5216"/>
              <a:gd name="T11" fmla="*/ 2147483646 h 762"/>
              <a:gd name="T12" fmla="*/ 2147483646 w 5216"/>
              <a:gd name="T13" fmla="*/ 2147483646 h 762"/>
              <a:gd name="T14" fmla="*/ 2147483646 w 5216"/>
              <a:gd name="T15" fmla="*/ 2147483646 h 762"/>
              <a:gd name="T16" fmla="*/ 2147483646 w 5216"/>
              <a:gd name="T17" fmla="*/ 2147483646 h 762"/>
              <a:gd name="T18" fmla="*/ 2147483646 w 5216"/>
              <a:gd name="T19" fmla="*/ 2147483646 h 762"/>
              <a:gd name="T20" fmla="*/ 2147483646 w 5216"/>
              <a:gd name="T21" fmla="*/ 2147483646 h 762"/>
              <a:gd name="T22" fmla="*/ 2147483646 w 5216"/>
              <a:gd name="T23" fmla="*/ 2147483646 h 762"/>
              <a:gd name="T24" fmla="*/ 2147483646 w 5216"/>
              <a:gd name="T25" fmla="*/ 2147483646 h 762"/>
              <a:gd name="T26" fmla="*/ 2147483646 w 5216"/>
              <a:gd name="T27" fmla="*/ 0 h 762"/>
              <a:gd name="T28" fmla="*/ 2147483646 w 5216"/>
              <a:gd name="T29" fmla="*/ 2147483646 h 762"/>
              <a:gd name="T30" fmla="*/ 2147483646 w 5216"/>
              <a:gd name="T31" fmla="*/ 2147483646 h 762"/>
              <a:gd name="T32" fmla="*/ 0 w 5216"/>
              <a:gd name="T33" fmla="*/ 2147483646 h 762"/>
              <a:gd name="T34" fmla="*/ 2147483646 w 5216"/>
              <a:gd name="T35" fmla="*/ 2147483646 h 762"/>
              <a:gd name="T36" fmla="*/ 2147483646 w 5216"/>
              <a:gd name="T37" fmla="*/ 2147483646 h 762"/>
              <a:gd name="T38" fmla="*/ 2147483646 w 5216"/>
              <a:gd name="T39" fmla="*/ 2147483646 h 762"/>
              <a:gd name="T40" fmla="*/ 2147483646 w 5216"/>
              <a:gd name="T41" fmla="*/ 2147483646 h 762"/>
              <a:gd name="T42" fmla="*/ 2147483646 w 5216"/>
              <a:gd name="T43" fmla="*/ 2147483646 h 762"/>
              <a:gd name="T44" fmla="*/ 2147483646 w 5216"/>
              <a:gd name="T45" fmla="*/ 2147483646 h 762"/>
              <a:gd name="T46" fmla="*/ 2147483646 w 5216"/>
              <a:gd name="T47" fmla="*/ 2147483646 h 762"/>
              <a:gd name="T48" fmla="*/ 2147483646 w 5216"/>
              <a:gd name="T49" fmla="*/ 2147483646 h 762"/>
              <a:gd name="T50" fmla="*/ 2147483646 w 5216"/>
              <a:gd name="T51" fmla="*/ 2147483646 h 762"/>
              <a:gd name="T52" fmla="*/ 2147483646 w 5216"/>
              <a:gd name="T53" fmla="*/ 2147483646 h 762"/>
              <a:gd name="T54" fmla="*/ 2147483646 w 5216"/>
              <a:gd name="T55" fmla="*/ 2147483646 h 762"/>
              <a:gd name="T56" fmla="*/ 2147483646 w 5216"/>
              <a:gd name="T57" fmla="*/ 2147483646 h 762"/>
              <a:gd name="T58" fmla="*/ 2147483646 w 5216"/>
              <a:gd name="T59" fmla="*/ 2147483646 h 762"/>
              <a:gd name="T60" fmla="*/ 2147483646 w 5216"/>
              <a:gd name="T61" fmla="*/ 2147483646 h 762"/>
              <a:gd name="T62" fmla="*/ 2147483646 w 5216"/>
              <a:gd name="T63" fmla="*/ 2147483646 h 762"/>
              <a:gd name="T64" fmla="*/ 2147483646 w 5216"/>
              <a:gd name="T65" fmla="*/ 2147483646 h 762"/>
              <a:gd name="T66" fmla="*/ 2147483646 w 5216"/>
              <a:gd name="T67" fmla="*/ 2147483646 h 762"/>
              <a:gd name="T68" fmla="*/ 2147483646 w 5216"/>
              <a:gd name="T69" fmla="*/ 2147483646 h 762"/>
              <a:gd name="T70" fmla="*/ 2147483646 w 5216"/>
              <a:gd name="T71" fmla="*/ 2147483646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6 h 694"/>
              <a:gd name="T2" fmla="*/ 0 w 5144"/>
              <a:gd name="T3" fmla="*/ 2147483646 h 694"/>
              <a:gd name="T4" fmla="*/ 2147483646 w 5144"/>
              <a:gd name="T5" fmla="*/ 2147483646 h 694"/>
              <a:gd name="T6" fmla="*/ 2147483646 w 5144"/>
              <a:gd name="T7" fmla="*/ 2147483646 h 694"/>
              <a:gd name="T8" fmla="*/ 2147483646 w 5144"/>
              <a:gd name="T9" fmla="*/ 2147483646 h 694"/>
              <a:gd name="T10" fmla="*/ 2147483646 w 5144"/>
              <a:gd name="T11" fmla="*/ 2147483646 h 694"/>
              <a:gd name="T12" fmla="*/ 2147483646 w 5144"/>
              <a:gd name="T13" fmla="*/ 2147483646 h 694"/>
              <a:gd name="T14" fmla="*/ 2147483646 w 5144"/>
              <a:gd name="T15" fmla="*/ 2147483646 h 694"/>
              <a:gd name="T16" fmla="*/ 2147483646 w 5144"/>
              <a:gd name="T17" fmla="*/ 2147483646 h 694"/>
              <a:gd name="T18" fmla="*/ 2147483646 w 5144"/>
              <a:gd name="T19" fmla="*/ 2147483646 h 694"/>
              <a:gd name="T20" fmla="*/ 2147483646 w 5144"/>
              <a:gd name="T21" fmla="*/ 2147483646 h 694"/>
              <a:gd name="T22" fmla="*/ 2147483646 w 5144"/>
              <a:gd name="T23" fmla="*/ 2147483646 h 694"/>
              <a:gd name="T24" fmla="*/ 2147483646 w 5144"/>
              <a:gd name="T25" fmla="*/ 0 h 694"/>
              <a:gd name="T26" fmla="*/ 2147483646 w 5144"/>
              <a:gd name="T27" fmla="*/ 2147483646 h 694"/>
              <a:gd name="T28" fmla="*/ 2147483646 w 5144"/>
              <a:gd name="T29" fmla="*/ 2147483646 h 694"/>
              <a:gd name="T30" fmla="*/ 2147483646 w 5144"/>
              <a:gd name="T31" fmla="*/ 2147483646 h 694"/>
              <a:gd name="T32" fmla="*/ 2147483646 w 5144"/>
              <a:gd name="T33" fmla="*/ 2147483646 h 694"/>
              <a:gd name="T34" fmla="*/ 2147483646 w 5144"/>
              <a:gd name="T35" fmla="*/ 2147483646 h 694"/>
              <a:gd name="T36" fmla="*/ 2147483646 w 5144"/>
              <a:gd name="T37" fmla="*/ 2147483646 h 694"/>
              <a:gd name="T38" fmla="*/ 2147483646 w 5144"/>
              <a:gd name="T39" fmla="*/ 2147483646 h 694"/>
              <a:gd name="T40" fmla="*/ 2147483646 w 5144"/>
              <a:gd name="T41" fmla="*/ 2147483646 h 694"/>
              <a:gd name="T42" fmla="*/ 2147483646 w 5144"/>
              <a:gd name="T43" fmla="*/ 2147483646 h 694"/>
              <a:gd name="T44" fmla="*/ 2147483646 w 5144"/>
              <a:gd name="T45" fmla="*/ 2147483646 h 694"/>
              <a:gd name="T46" fmla="*/ 2147483646 w 5144"/>
              <a:gd name="T47" fmla="*/ 2147483646 h 694"/>
              <a:gd name="T48" fmla="*/ 2147483646 w 5144"/>
              <a:gd name="T49" fmla="*/ 2147483646 h 694"/>
              <a:gd name="T50" fmla="*/ 2147483646 w 5144"/>
              <a:gd name="T51" fmla="*/ 2147483646 h 694"/>
              <a:gd name="T52" fmla="*/ 2147483646 w 5144"/>
              <a:gd name="T53" fmla="*/ 2147483646 h 694"/>
              <a:gd name="T54" fmla="*/ 2147483646 w 5144"/>
              <a:gd name="T55" fmla="*/ 2147483646 h 694"/>
              <a:gd name="T56" fmla="*/ 2147483646 w 5144"/>
              <a:gd name="T57" fmla="*/ 2147483646 h 694"/>
              <a:gd name="T58" fmla="*/ 2147483646 w 5144"/>
              <a:gd name="T59" fmla="*/ 2147483646 h 694"/>
              <a:gd name="T60" fmla="*/ 2147483646 w 5144"/>
              <a:gd name="T61" fmla="*/ 2147483646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6 h 584"/>
              <a:gd name="T2" fmla="*/ 0 w 3112"/>
              <a:gd name="T3" fmla="*/ 2147483646 h 584"/>
              <a:gd name="T4" fmla="*/ 2147483646 w 3112"/>
              <a:gd name="T5" fmla="*/ 2147483646 h 584"/>
              <a:gd name="T6" fmla="*/ 2147483646 w 3112"/>
              <a:gd name="T7" fmla="*/ 2147483646 h 584"/>
              <a:gd name="T8" fmla="*/ 2147483646 w 3112"/>
              <a:gd name="T9" fmla="*/ 2147483646 h 584"/>
              <a:gd name="T10" fmla="*/ 2147483646 w 3112"/>
              <a:gd name="T11" fmla="*/ 2147483646 h 584"/>
              <a:gd name="T12" fmla="*/ 2147483646 w 3112"/>
              <a:gd name="T13" fmla="*/ 2147483646 h 584"/>
              <a:gd name="T14" fmla="*/ 2147483646 w 3112"/>
              <a:gd name="T15" fmla="*/ 2147483646 h 584"/>
              <a:gd name="T16" fmla="*/ 2147483646 w 3112"/>
              <a:gd name="T17" fmla="*/ 2147483646 h 584"/>
              <a:gd name="T18" fmla="*/ 2147483646 w 3112"/>
              <a:gd name="T19" fmla="*/ 2147483646 h 584"/>
              <a:gd name="T20" fmla="*/ 2147483646 w 3112"/>
              <a:gd name="T21" fmla="*/ 2147483646 h 584"/>
              <a:gd name="T22" fmla="*/ 2147483646 w 3112"/>
              <a:gd name="T23" fmla="*/ 2147483646 h 584"/>
              <a:gd name="T24" fmla="*/ 2147483646 w 3112"/>
              <a:gd name="T25" fmla="*/ 2147483646 h 584"/>
              <a:gd name="T26" fmla="*/ 2147483646 w 3112"/>
              <a:gd name="T27" fmla="*/ 2147483646 h 584"/>
              <a:gd name="T28" fmla="*/ 2147483646 w 3112"/>
              <a:gd name="T29" fmla="*/ 2147483646 h 584"/>
              <a:gd name="T30" fmla="*/ 2147483646 w 3112"/>
              <a:gd name="T31" fmla="*/ 2147483646 h 584"/>
              <a:gd name="T32" fmla="*/ 2147483646 w 3112"/>
              <a:gd name="T33" fmla="*/ 2147483646 h 584"/>
              <a:gd name="T34" fmla="*/ 2147483646 w 3112"/>
              <a:gd name="T35" fmla="*/ 2147483646 h 584"/>
              <a:gd name="T36" fmla="*/ 2147483646 w 3112"/>
              <a:gd name="T37" fmla="*/ 2147483646 h 584"/>
              <a:gd name="T38" fmla="*/ 2147483646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 dirty="0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6 w 8196"/>
              <a:gd name="T1" fmla="*/ 2147483646 h 1192"/>
              <a:gd name="T2" fmla="*/ 2147483646 w 8196"/>
              <a:gd name="T3" fmla="*/ 2147483646 h 1192"/>
              <a:gd name="T4" fmla="*/ 2147483646 w 8196"/>
              <a:gd name="T5" fmla="*/ 2147483646 h 1192"/>
              <a:gd name="T6" fmla="*/ 2147483646 w 8196"/>
              <a:gd name="T7" fmla="*/ 2147483646 h 1192"/>
              <a:gd name="T8" fmla="*/ 2147483646 w 8196"/>
              <a:gd name="T9" fmla="*/ 2147483646 h 1192"/>
              <a:gd name="T10" fmla="*/ 2147483646 w 8196"/>
              <a:gd name="T11" fmla="*/ 2147483646 h 1192"/>
              <a:gd name="T12" fmla="*/ 2147483646 w 8196"/>
              <a:gd name="T13" fmla="*/ 2147483646 h 1192"/>
              <a:gd name="T14" fmla="*/ 2147483646 w 8196"/>
              <a:gd name="T15" fmla="*/ 2147483646 h 1192"/>
              <a:gd name="T16" fmla="*/ 2147483646 w 8196"/>
              <a:gd name="T17" fmla="*/ 2147483646 h 1192"/>
              <a:gd name="T18" fmla="*/ 2147483646 w 8196"/>
              <a:gd name="T19" fmla="*/ 2147483646 h 1192"/>
              <a:gd name="T20" fmla="*/ 2147483646 w 8196"/>
              <a:gd name="T21" fmla="*/ 2147483646 h 1192"/>
              <a:gd name="T22" fmla="*/ 2147483646 w 8196"/>
              <a:gd name="T23" fmla="*/ 2147483646 h 1192"/>
              <a:gd name="T24" fmla="*/ 2147483646 w 8196"/>
              <a:gd name="T25" fmla="*/ 2147483646 h 1192"/>
              <a:gd name="T26" fmla="*/ 2147483646 w 8196"/>
              <a:gd name="T27" fmla="*/ 2147483646 h 1192"/>
              <a:gd name="T28" fmla="*/ 2147483646 w 8196"/>
              <a:gd name="T29" fmla="*/ 2147483646 h 1192"/>
              <a:gd name="T30" fmla="*/ 2147483646 w 8196"/>
              <a:gd name="T31" fmla="*/ 2147483646 h 1192"/>
              <a:gd name="T32" fmla="*/ 2147483646 w 8196"/>
              <a:gd name="T33" fmla="*/ 2147483646 h 1192"/>
              <a:gd name="T34" fmla="*/ 2147483646 w 8196"/>
              <a:gd name="T35" fmla="*/ 2147483646 h 1192"/>
              <a:gd name="T36" fmla="*/ 2147483646 w 8196"/>
              <a:gd name="T37" fmla="*/ 2147483646 h 1192"/>
              <a:gd name="T38" fmla="*/ 2147483646 w 8196"/>
              <a:gd name="T39" fmla="*/ 2147483646 h 1192"/>
              <a:gd name="T40" fmla="*/ 2147483646 w 8196"/>
              <a:gd name="T41" fmla="*/ 2147483646 h 1192"/>
              <a:gd name="T42" fmla="*/ 2147483646 w 8196"/>
              <a:gd name="T43" fmla="*/ 2147483646 h 1192"/>
              <a:gd name="T44" fmla="*/ 2147483646 w 8196"/>
              <a:gd name="T45" fmla="*/ 0 h 1192"/>
              <a:gd name="T46" fmla="*/ 2147483646 w 8196"/>
              <a:gd name="T47" fmla="*/ 2147483646 h 1192"/>
              <a:gd name="T48" fmla="*/ 2147483646 w 8196"/>
              <a:gd name="T49" fmla="*/ 2147483646 h 1192"/>
              <a:gd name="T50" fmla="*/ 2147483646 w 8196"/>
              <a:gd name="T51" fmla="*/ 2147483646 h 1192"/>
              <a:gd name="T52" fmla="*/ 2147483646 w 8196"/>
              <a:gd name="T53" fmla="*/ 2147483646 h 1192"/>
              <a:gd name="T54" fmla="*/ 2147483646 w 8196"/>
              <a:gd name="T55" fmla="*/ 2147483646 h 1192"/>
              <a:gd name="T56" fmla="*/ 2147483646 w 8196"/>
              <a:gd name="T57" fmla="*/ 2147483646 h 1192"/>
              <a:gd name="T58" fmla="*/ 2147483646 w 8196"/>
              <a:gd name="T59" fmla="*/ 2147483646 h 1192"/>
              <a:gd name="T60" fmla="*/ 2147483646 w 8196"/>
              <a:gd name="T61" fmla="*/ 2147483646 h 1192"/>
              <a:gd name="T62" fmla="*/ 0 w 8196"/>
              <a:gd name="T63" fmla="*/ 2147483646 h 1192"/>
              <a:gd name="T64" fmla="*/ 2147483646 w 8196"/>
              <a:gd name="T65" fmla="*/ 2147483646 h 1192"/>
              <a:gd name="T66" fmla="*/ 2147483646 w 8196"/>
              <a:gd name="T67" fmla="*/ 2147483646 h 1192"/>
              <a:gd name="T68" fmla="*/ 2147483646 w 8196"/>
              <a:gd name="T69" fmla="*/ 2147483646 h 1192"/>
              <a:gd name="T70" fmla="*/ 2147483646 w 8196"/>
              <a:gd name="T71" fmla="*/ 214748364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C52CE-AF00-4EA7-8976-862ED64B22EC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343886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6C13A-9264-4E2B-9005-B31C98E878DA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428505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56FB4-F6EE-4EDE-9DF1-58406206EE7F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175662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BCF18-6889-4726-90D1-D4777EF11370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184185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dirty="0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93CA0-36F0-450D-AE6B-683DDD4DD4D0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122028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dirty="0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DB5E2-9089-4BDF-BFC5-56842AF53ED3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11217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/>
              <a:t>Kliknutím na ikonu přidáte obrázek.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74E31-8364-435D-B1CE-2AF76DA8EEFB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</p:spTree>
    <p:extLst>
      <p:ext uri="{BB962C8B-B14F-4D97-AF65-F5344CB8AC3E}">
        <p14:creationId xmlns:p14="http://schemas.microsoft.com/office/powerpoint/2010/main" val="347018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 dirty="0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dirty="0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CF8F3CF-5EAE-4783-A2AB-850F26E6C748}" type="slidenum">
              <a:rPr lang="en-CA" altLang="cs-CZ"/>
              <a:pPr>
                <a:defRPr/>
              </a:pPr>
              <a:t>‹#›</a:t>
            </a:fld>
            <a:endParaRPr lang="en-CA" altLang="cs-CZ" dirty="0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46" r:id="rId2"/>
    <p:sldLayoutId id="2147484052" r:id="rId3"/>
    <p:sldLayoutId id="2147484047" r:id="rId4"/>
    <p:sldLayoutId id="2147484048" r:id="rId5"/>
    <p:sldLayoutId id="2147484049" r:id="rId6"/>
    <p:sldLayoutId id="2147484053" r:id="rId7"/>
    <p:sldLayoutId id="2147484054" r:id="rId8"/>
    <p:sldLayoutId id="2147484055" r:id="rId9"/>
    <p:sldLayoutId id="2147484050" r:id="rId10"/>
    <p:sldLayoutId id="21474840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ssknih@ssknih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mat.cz/" TargetMode="External"/><Relationship Id="rId2" Type="http://schemas.openxmlformats.org/officeDocument/2006/relationships/hyperlink" Target="https://www.ssknih.cz/prijimaci-rizeni-dennistudiu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msmt.cz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4150" y="188913"/>
            <a:ext cx="8785225" cy="2303462"/>
          </a:xfrm>
        </p:spPr>
        <p:txBody>
          <a:bodyPr/>
          <a:lstStyle/>
          <a:p>
            <a:pPr eaLnBrk="1" hangingPunct="1"/>
            <a:r>
              <a:rPr lang="cs-CZ" altLang="cs-CZ" sz="6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PŘIJÍMACÍ ŘÍZENÍ </a:t>
            </a:r>
            <a:br>
              <a:rPr lang="cs-CZ" altLang="cs-CZ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Kritéria přijímacího řízení v 1. kole pro DENNÍ studium</a:t>
            </a:r>
            <a:br>
              <a:rPr lang="cs-CZ" altLang="cs-CZ" sz="2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altLang="cs-CZ" sz="28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(školní rok 2023/2024) 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141663"/>
            <a:ext cx="8135937" cy="1439862"/>
          </a:xfrm>
        </p:spPr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Knihkupecké a nakladatelské činnosti 66-43-M/01 </a:t>
            </a: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652963"/>
            <a:ext cx="2020887" cy="202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Obdélník 1"/>
          <p:cNvSpPr>
            <a:spLocks noChangeArrowheads="1"/>
          </p:cNvSpPr>
          <p:nvPr/>
        </p:nvSpPr>
        <p:spPr bwMode="auto">
          <a:xfrm>
            <a:off x="539750" y="4827588"/>
            <a:ext cx="45370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2060"/>
                </a:solidFill>
                <a:latin typeface="Calibri" panose="020F0502020204030204" pitchFamily="34" charset="0"/>
              </a:rPr>
              <a:t>Brno 28. 1. 2023		                      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2060"/>
                </a:solidFill>
                <a:latin typeface="Calibri" panose="020F0502020204030204" pitchFamily="34" charset="0"/>
              </a:rPr>
              <a:t>RNDr. Libuše Bartková</a:t>
            </a:r>
            <a:endParaRPr lang="cs-CZ" altLang="cs-CZ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772400" cy="4103688"/>
          </a:xfrm>
        </p:spPr>
        <p:txBody>
          <a:bodyPr/>
          <a:lstStyle/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rgbClr val="002060"/>
                </a:solidFill>
                <a:latin typeface="Calibri" panose="020F0502020204030204" pitchFamily="34" charset="0"/>
              </a:rPr>
              <a:t>Žáci se speciálními poruchami učení mají prodloužený časový limit o 15 min na zkoušku</a:t>
            </a:r>
          </a:p>
          <a:p>
            <a:pPr lvl="1" eaLnBrk="1" hangingPunct="1">
              <a:buClr>
                <a:srgbClr val="002060"/>
              </a:buClr>
              <a:buFont typeface="Calibri" panose="020F0502020204030204" pitchFamily="34" charset="0"/>
              <a:buChar char="–"/>
            </a:pPr>
            <a:r>
              <a:rPr lang="cs-CZ" altLang="cs-CZ" sz="2800" dirty="0">
                <a:solidFill>
                  <a:srgbClr val="002060"/>
                </a:solidFill>
                <a:latin typeface="Calibri" panose="020F0502020204030204" pitchFamily="34" charset="0"/>
              </a:rPr>
              <a:t>z českého jazyka,</a:t>
            </a:r>
          </a:p>
          <a:p>
            <a:pPr lvl="1" eaLnBrk="1" hangingPunct="1">
              <a:buClr>
                <a:srgbClr val="002060"/>
              </a:buClr>
              <a:buFont typeface="Calibri" panose="020F0502020204030204" pitchFamily="34" charset="0"/>
              <a:buChar char="–"/>
            </a:pPr>
            <a:r>
              <a:rPr lang="cs-CZ" altLang="cs-CZ" sz="2800" dirty="0">
                <a:solidFill>
                  <a:srgbClr val="002060"/>
                </a:solidFill>
                <a:latin typeface="Calibri" panose="020F0502020204030204" pitchFamily="34" charset="0"/>
              </a:rPr>
              <a:t>z matematiky.</a:t>
            </a:r>
          </a:p>
          <a:p>
            <a:pPr lvl="1"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cs-CZ" altLang="cs-CZ" sz="1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rgbClr val="002060"/>
                </a:solidFill>
                <a:latin typeface="Calibri" panose="020F0502020204030204" pitchFamily="34" charset="0"/>
              </a:rPr>
              <a:t>Nutno doložit platnou zprávou z pedagogicko-psychologické poradny do 1. 3. 2023.</a:t>
            </a:r>
          </a:p>
          <a:p>
            <a:pPr lvl="1"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cs-CZ" altLang="cs-CZ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PŘIJÍMACÍ ZKOUŠKY </a:t>
            </a:r>
            <a:br>
              <a:rPr lang="cs-CZ" altLang="cs-CZ" sz="40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cs-CZ" altLang="cs-CZ" b="1" dirty="0">
                <a:solidFill>
                  <a:srgbClr val="002060"/>
                </a:solidFill>
                <a:latin typeface="Calibri" panose="020F0502020204030204" pitchFamily="34" charset="0"/>
              </a:rPr>
              <a:t> doplnění informace pro 1. kolo</a:t>
            </a: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85184"/>
            <a:ext cx="1512168" cy="151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00213"/>
            <a:ext cx="8280400" cy="44958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</a:rPr>
              <a:t>Výsledky přijímacích zkoušek (jednotné přijímací zkoušky)</a:t>
            </a:r>
          </a:p>
          <a:p>
            <a:pPr marL="538163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Tx/>
              <a:buNone/>
              <a:defRPr/>
            </a:pPr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</a:rPr>
              <a:t>-  max. 100 bodů,</a:t>
            </a:r>
          </a:p>
          <a:p>
            <a:pPr marL="0" indent="538163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Tx/>
              <a:buNone/>
              <a:defRPr/>
            </a:pPr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</a:rPr>
              <a:t>-  z toho max. 50 bodů matematika,</a:t>
            </a:r>
          </a:p>
          <a:p>
            <a:pPr marL="538163" indent="-538163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Tx/>
              <a:buNone/>
              <a:defRPr/>
            </a:pPr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</a:rPr>
              <a:t> 	-  z toho max. 50 bodů český jazyk.</a:t>
            </a:r>
          </a:p>
          <a:p>
            <a:pPr marL="538163" indent="-538163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Tx/>
              <a:buNone/>
              <a:defRPr/>
            </a:pPr>
            <a:endParaRPr lang="cs-CZ" altLang="cs-CZ" sz="11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</a:rPr>
              <a:t>Nutno získat aspoň 5 bodů z matematiky a 8 bodů ze zkoušky                 z českého  jazyka, jinak žák přijímací zkoušku úspěšně nevykoná a nebude v 1. kole přijat ke studiu.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endParaRPr lang="cs-CZ" altLang="cs-CZ" sz="11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</a:rPr>
              <a:t>Žák se může opakovaně přihlásit do 2. kola přijímacího řízení.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endParaRPr lang="cs-CZ" altLang="cs-CZ" sz="11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</a:rPr>
              <a:t>Podrobná kritéria budou na pozvánce ke zkouškám, která bude  odeslána nejpozději 30. 3. 2023.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 typeface="Symbol" panose="05050102010706020507" pitchFamily="18" charset="2"/>
              <a:buNone/>
              <a:defRPr/>
            </a:pPr>
            <a:endParaRPr lang="cs-CZ" altLang="cs-CZ" sz="1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08962" cy="1225550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 KRITÉRIUM PŘIJÍMACÍHO ŘÍZENÍ                         V PRVNÍM KOLE</a:t>
            </a:r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165" y="5611521"/>
            <a:ext cx="1168985" cy="116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433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00200"/>
            <a:ext cx="8209161" cy="4495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rgbClr val="002060"/>
              </a:buClr>
              <a:buFont typeface="Symbol" panose="05050102010706020507" pitchFamily="18" charset="2"/>
              <a:buNone/>
              <a:tabLst>
                <a:tab pos="363538" algn="l"/>
              </a:tabLst>
              <a:defRPr/>
            </a:pPr>
            <a:r>
              <a:rPr lang="cs-CZ" sz="2600" dirty="0">
                <a:solidFill>
                  <a:srgbClr val="002060"/>
                </a:solidFill>
                <a:latin typeface="Calibri" panose="020F0502020204030204" pitchFamily="34" charset="0"/>
              </a:rPr>
              <a:t>V případě rovnosti bodů několika uchazečů rozhoduje: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002060"/>
              </a:buClr>
              <a:buFont typeface="Symbol" panose="05050102010706020507" pitchFamily="18" charset="2"/>
              <a:buNone/>
              <a:tabLst>
                <a:tab pos="363538" algn="l"/>
              </a:tabLst>
              <a:defRPr/>
            </a:pPr>
            <a:endParaRPr lang="cs-CZ" sz="11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539750" lvl="0" indent="-357188" algn="just"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rgbClr val="000066"/>
                </a:solidFill>
              </a:rPr>
              <a:t>V případě rovnosti bodů na rozhraní přijatých a nepřijatých uchazečů rozhoduje lepší průměr všech známek na konci 1. pololetí předposledního ročníku základní školní docházky. </a:t>
            </a:r>
          </a:p>
          <a:p>
            <a:pPr marL="539750" lvl="0" indent="-357188" algn="just"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rgbClr val="000066"/>
                </a:solidFill>
              </a:rPr>
              <a:t>Druhým pomocným kritériem je vyšší počet bodů z českého jazyka při jednotné přijímací zkoušce.</a:t>
            </a:r>
          </a:p>
          <a:p>
            <a:pPr marL="539750" lvl="0" indent="-357188" algn="just">
              <a:spcAft>
                <a:spcPts val="0"/>
              </a:spcAft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rgbClr val="000066"/>
                </a:solidFill>
              </a:rPr>
              <a:t>Třetím pomocným kritériem je lepší známka z anglického jazyka na konci 1. pololetí předposledního ročníku základní školní docházky. </a:t>
            </a:r>
            <a:endParaRPr lang="cs-CZ" sz="2300" b="1" dirty="0">
              <a:solidFill>
                <a:srgbClr val="000066"/>
              </a:solidFill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81000"/>
            <a:ext cx="8820150" cy="1371600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ROZHODOVÁNÍ V PŘÍPADĚ ROVNOSTI BODŮ </a:t>
            </a:r>
            <a:br>
              <a:rPr lang="cs-CZ" altLang="cs-CZ" sz="36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cs-CZ" altLang="cs-CZ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V PRVNÍM KOLE</a:t>
            </a: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41168"/>
            <a:ext cx="1728788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557338"/>
            <a:ext cx="8351837" cy="4114800"/>
          </a:xfrm>
        </p:spPr>
        <p:txBody>
          <a:bodyPr/>
          <a:lstStyle/>
          <a:p>
            <a:pPr marL="455613" indent="-455613" eaLnBrk="1" hangingPunct="1">
              <a:lnSpc>
                <a:spcPct val="9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</a:rPr>
              <a:t>do 31.1.  	zveřejnění kritérií přijímacího řízení</a:t>
            </a:r>
          </a:p>
          <a:p>
            <a:pPr marL="455613" indent="-455613" eaLnBrk="1" hangingPunct="1">
              <a:lnSpc>
                <a:spcPct val="9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</a:rPr>
              <a:t>do 1.3. 	odevzdání přihlášky ke studiu</a:t>
            </a:r>
          </a:p>
          <a:p>
            <a:pPr marL="455613" indent="-455613" eaLnBrk="1" hangingPunct="1">
              <a:lnSpc>
                <a:spcPct val="9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</a:rPr>
              <a:t>do 30.3. 	pozvánka k přijímacím zkouškám</a:t>
            </a:r>
          </a:p>
          <a:p>
            <a:pPr marL="455613" indent="-455613" eaLnBrk="1" hangingPunct="1">
              <a:lnSpc>
                <a:spcPct val="9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</a:rPr>
              <a:t>13.4.  	1. termín přijímacích zkoušek  </a:t>
            </a:r>
          </a:p>
          <a:p>
            <a:pPr marL="455613" indent="-455613" eaLnBrk="1" hangingPunct="1">
              <a:lnSpc>
                <a:spcPct val="9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</a:rPr>
              <a:t>14.4.  	2. termín přijímacích zkoušek </a:t>
            </a:r>
          </a:p>
          <a:p>
            <a:pPr marL="455613" indent="-455613" eaLnBrk="1" hangingPunct="1">
              <a:lnSpc>
                <a:spcPct val="9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</a:rPr>
              <a:t>do 2.5.    	nejpozději výsledky 1. a 2. termínu 1. kola řízení</a:t>
            </a:r>
          </a:p>
          <a:p>
            <a:pPr marL="455613" indent="-455613" eaLnBrk="1" hangingPunct="1">
              <a:lnSpc>
                <a:spcPct val="9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</a:rPr>
              <a:t>10.5.	první náhradní termín přijímacích zkoušek</a:t>
            </a:r>
          </a:p>
          <a:p>
            <a:pPr marL="455613" indent="-455613" eaLnBrk="1" hangingPunct="1">
              <a:lnSpc>
                <a:spcPct val="9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</a:rPr>
              <a:t>11.5.	druhý náhradní termín přijímacích zkoušek</a:t>
            </a:r>
          </a:p>
          <a:p>
            <a:pPr marL="455613" indent="-455613" eaLnBrk="1" hangingPunct="1">
              <a:lnSpc>
                <a:spcPct val="9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</a:rPr>
              <a:t>do 16.5.  	odevzdání zápisových lístků za 1. kolo</a:t>
            </a:r>
          </a:p>
          <a:p>
            <a:pPr marL="455613" indent="-455613" eaLnBrk="1" hangingPunct="1">
              <a:lnSpc>
                <a:spcPct val="9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</a:rPr>
              <a:t>od 22.4. 	druhé a další kola přijímacího řízení bez zkoušek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03313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002060"/>
                </a:solidFill>
                <a:latin typeface="Calibri" panose="020F0502020204030204" pitchFamily="34" charset="0"/>
              </a:rPr>
              <a:t>HARMONOGRAM</a:t>
            </a: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899" y="5488774"/>
            <a:ext cx="1368151" cy="136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694342"/>
            <a:ext cx="8280400" cy="4045774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None/>
              <a:defRPr/>
            </a:pPr>
            <a:r>
              <a:rPr lang="cs-CZ" b="1" dirty="0"/>
              <a:t> </a:t>
            </a:r>
            <a:endParaRPr lang="cs-CZ" altLang="cs-CZ" sz="1200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5" y="451775"/>
            <a:ext cx="9108505" cy="992505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Přijetí žáků - cizinců s dočasnou ochranou</a:t>
            </a:r>
            <a:endParaRPr lang="cs-CZ" altLang="cs-CZ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526194"/>
              </p:ext>
            </p:extLst>
          </p:nvPr>
        </p:nvGraphicFramePr>
        <p:xfrm>
          <a:off x="556935" y="1516332"/>
          <a:ext cx="7920879" cy="40142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82440">
                  <a:extLst>
                    <a:ext uri="{9D8B030D-6E8A-4147-A177-3AD203B41FA5}">
                      <a16:colId xmlns:a16="http://schemas.microsoft.com/office/drawing/2014/main" val="3566732358"/>
                    </a:ext>
                  </a:extLst>
                </a:gridCol>
                <a:gridCol w="6038439">
                  <a:extLst>
                    <a:ext uri="{9D8B030D-6E8A-4147-A177-3AD203B41FA5}">
                      <a16:colId xmlns:a16="http://schemas.microsoft.com/office/drawing/2014/main" val="3766013018"/>
                    </a:ext>
                  </a:extLst>
                </a:gridCol>
              </a:tblGrid>
              <a:tr h="4014226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cs-CZ" sz="1800" b="1" kern="1200" dirty="0"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Opatření obecné povahy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cs-CZ" sz="1800" b="1" kern="1200" dirty="0">
                          <a:solidFill>
                            <a:srgbClr val="0000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MSMT-29772/2022-1</a:t>
                      </a:r>
                      <a:endParaRPr lang="cs-CZ" sz="24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61950" lvl="0" indent="-36195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cs-CZ" sz="1200" b="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61950" lvl="0" indent="-271463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5737225" algn="l"/>
                        </a:tabLst>
                      </a:pPr>
                      <a:r>
                        <a:rPr lang="cs-CZ" sz="1800" b="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Žáku - cizinci, kterému byla v České republice poskytnuta dočasná ochrana podle zákona o některých opatřeních                v souvislosti s ozbrojeným konfliktem na území Ukrajiny vyvolaným invazí vojsk Ruské federace se </a:t>
                      </a:r>
                      <a:r>
                        <a:rPr lang="cs-CZ" sz="18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promíjí</a:t>
                      </a:r>
                      <a:r>
                        <a:rPr lang="cs-CZ" sz="1800" b="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na jeho žádost přiloženou k přihlášce přijímací </a:t>
                      </a:r>
                      <a:r>
                        <a:rPr lang="cs-CZ" sz="1800" b="1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zkouška z českého jazyka.</a:t>
                      </a:r>
                    </a:p>
                    <a:p>
                      <a:pPr marL="361950" lvl="0" indent="-271463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5737225" algn="l"/>
                        </a:tabLst>
                      </a:pPr>
                      <a:r>
                        <a:rPr lang="cs-CZ" sz="1800" b="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Znalost českého jazyka, která je nezbytná pro vzdělávání       v daném oboru vzdělání, škola u této osoby ověří rozhovorem v každém kole přijímacího řízení.</a:t>
                      </a:r>
                    </a:p>
                    <a:p>
                      <a:pPr marL="361950" marR="0" lvl="0" indent="-2714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5737225" algn="l"/>
                        </a:tabLst>
                        <a:defRPr/>
                      </a:pPr>
                      <a:r>
                        <a:rPr lang="cs-CZ" sz="1800" b="0" kern="12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Cizinec má právo na základě žádosti připojené k přihlášce  konat písemný test jednotné přijímací zkoušky                                      z</a:t>
                      </a:r>
                      <a:r>
                        <a:rPr lang="cs-CZ" sz="1800" b="0" kern="1200" baseline="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cs-CZ" sz="1800" b="0" kern="12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Matematiky v ukrajinském jazyce.</a:t>
                      </a:r>
                      <a:endParaRPr lang="cs-CZ" sz="1800" b="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just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cs-CZ" sz="1300" dirty="0">
                          <a:solidFill>
                            <a:srgbClr val="00006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300" b="1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76956"/>
                  </a:ext>
                </a:extLst>
              </a:tr>
            </a:tbl>
          </a:graphicData>
        </a:graphic>
      </p:graphicFrame>
      <p:cxnSp>
        <p:nvCxnSpPr>
          <p:cNvPr id="7" name="Přímá spojnice 6"/>
          <p:cNvCxnSpPr/>
          <p:nvPr/>
        </p:nvCxnSpPr>
        <p:spPr>
          <a:xfrm>
            <a:off x="9828584" y="2492896"/>
            <a:ext cx="19504" cy="3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3" y="5602365"/>
            <a:ext cx="1151608" cy="115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Přímá spojnice 10"/>
          <p:cNvCxnSpPr/>
          <p:nvPr/>
        </p:nvCxnSpPr>
        <p:spPr>
          <a:xfrm>
            <a:off x="611560" y="1516332"/>
            <a:ext cx="7928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8470141" y="2019155"/>
            <a:ext cx="15346" cy="3511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564608" y="2492896"/>
            <a:ext cx="0" cy="4189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539678" y="2026653"/>
            <a:ext cx="1023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528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sah 1"/>
          <p:cNvSpPr>
            <a:spLocks noGrp="1"/>
          </p:cNvSpPr>
          <p:nvPr>
            <p:ph idx="1"/>
          </p:nvPr>
        </p:nvSpPr>
        <p:spPr>
          <a:xfrm>
            <a:off x="4716463" y="2636838"/>
            <a:ext cx="4319587" cy="3451225"/>
          </a:xfrm>
        </p:spPr>
        <p:txBody>
          <a:bodyPr/>
          <a:lstStyle/>
          <a:p>
            <a:pPr marL="0" indent="0" eaLnBrk="1" hangingPunct="1">
              <a:buFont typeface="Symbol" panose="05050102010706020507" pitchFamily="18" charset="2"/>
              <a:buNone/>
            </a:pPr>
            <a:r>
              <a:rPr lang="cs-CZ" altLang="cs-CZ" sz="2800" b="1" dirty="0">
                <a:latin typeface="Calibri" panose="020F0502020204030204" pitchFamily="34" charset="0"/>
              </a:rPr>
              <a:t>Střední škola KNIH, o. p. s.</a:t>
            </a:r>
            <a:br>
              <a:rPr lang="cs-CZ" altLang="cs-CZ" sz="2800" dirty="0">
                <a:latin typeface="Calibri" panose="020F0502020204030204" pitchFamily="34" charset="0"/>
              </a:rPr>
            </a:br>
            <a:r>
              <a:rPr lang="cs-CZ" altLang="cs-CZ" sz="2800" dirty="0">
                <a:latin typeface="Calibri" panose="020F0502020204030204" pitchFamily="34" charset="0"/>
              </a:rPr>
              <a:t>Bzenecká 4226/23</a:t>
            </a:r>
            <a:br>
              <a:rPr lang="cs-CZ" altLang="cs-CZ" sz="2800" dirty="0">
                <a:latin typeface="Calibri" panose="020F0502020204030204" pitchFamily="34" charset="0"/>
              </a:rPr>
            </a:br>
            <a:r>
              <a:rPr lang="cs-CZ" altLang="cs-CZ" sz="2800" dirty="0">
                <a:latin typeface="Calibri" panose="020F0502020204030204" pitchFamily="34" charset="0"/>
              </a:rPr>
              <a:t>628 00 Brno</a:t>
            </a:r>
          </a:p>
          <a:p>
            <a:pPr marL="0" indent="0" eaLnBrk="1" hangingPunct="1">
              <a:buFont typeface="Symbol" panose="05050102010706020507" pitchFamily="18" charset="2"/>
              <a:buNone/>
            </a:pPr>
            <a:endParaRPr lang="cs-CZ" altLang="cs-CZ" sz="1200" dirty="0">
              <a:latin typeface="Calibri" panose="020F0502020204030204" pitchFamily="34" charset="0"/>
            </a:endParaRPr>
          </a:p>
          <a:p>
            <a:pPr marL="0" indent="0" eaLnBrk="1" hangingPunct="1">
              <a:buFont typeface="Symbol" panose="05050102010706020507" pitchFamily="18" charset="2"/>
              <a:buNone/>
            </a:pPr>
            <a:r>
              <a:rPr lang="it-IT" altLang="cs-CZ" sz="2800" dirty="0">
                <a:latin typeface="Calibri" panose="020F0502020204030204" pitchFamily="34" charset="0"/>
              </a:rPr>
              <a:t>telefon: </a:t>
            </a:r>
            <a:r>
              <a:rPr lang="cs-CZ" altLang="cs-CZ" sz="2800" b="1" dirty="0">
                <a:latin typeface="Calibri" panose="020F0502020204030204" pitchFamily="34" charset="0"/>
              </a:rPr>
              <a:t>734 235 890</a:t>
            </a:r>
            <a:br>
              <a:rPr lang="it-IT" altLang="cs-CZ" sz="2800" b="1" dirty="0">
                <a:latin typeface="Calibri" panose="020F0502020204030204" pitchFamily="34" charset="0"/>
              </a:rPr>
            </a:br>
            <a:r>
              <a:rPr lang="it-IT" altLang="cs-CZ" sz="2800" dirty="0">
                <a:latin typeface="Calibri" panose="020F0502020204030204" pitchFamily="34" charset="0"/>
              </a:rPr>
              <a:t>e-mail: </a:t>
            </a:r>
            <a:r>
              <a:rPr lang="cs-CZ" altLang="cs-CZ" sz="2800" dirty="0">
                <a:latin typeface="Calibri" panose="020F0502020204030204" pitchFamily="34" charset="0"/>
                <a:hlinkClick r:id="rId2"/>
              </a:rPr>
              <a:t>ssknih</a:t>
            </a:r>
            <a:r>
              <a:rPr lang="it-IT" altLang="cs-CZ" sz="2800" dirty="0">
                <a:latin typeface="Calibri" panose="020F0502020204030204" pitchFamily="34" charset="0"/>
                <a:hlinkClick r:id="rId2"/>
              </a:rPr>
              <a:t>@ssknih.cz</a:t>
            </a:r>
            <a:endParaRPr lang="cs-CZ" altLang="cs-CZ" sz="2800" dirty="0">
              <a:latin typeface="Calibri" panose="020F0502020204030204" pitchFamily="34" charset="0"/>
            </a:endParaRPr>
          </a:p>
        </p:txBody>
      </p:sp>
      <p:sp>
        <p:nvSpPr>
          <p:cNvPr id="27651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sz="5400" dirty="0"/>
              <a:t>  Těšíme se na Vás</a:t>
            </a:r>
          </a:p>
        </p:txBody>
      </p:sp>
      <p:pic>
        <p:nvPicPr>
          <p:cNvPr id="27652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36838"/>
            <a:ext cx="3703638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93700"/>
            <a:ext cx="2022475" cy="202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1371600"/>
          </a:xfrm>
        </p:spPr>
        <p:txBody>
          <a:bodyPr/>
          <a:lstStyle/>
          <a:p>
            <a:pPr eaLnBrk="1" hangingPunct="1"/>
            <a:r>
              <a:rPr lang="cs-CZ" altLang="cs-CZ" sz="4800" b="1" dirty="0">
                <a:solidFill>
                  <a:srgbClr val="002060"/>
                </a:solidFill>
                <a:latin typeface="Calibri" panose="020F0502020204030204" pitchFamily="34" charset="0"/>
              </a:rPr>
              <a:t>POČTY PŘIJÍMANÝCH ŽÁKŮ</a:t>
            </a:r>
          </a:p>
        </p:txBody>
      </p:sp>
      <p:sp>
        <p:nvSpPr>
          <p:cNvPr id="12291" name="Zástupný symbol pro obsah 1"/>
          <p:cNvSpPr>
            <a:spLocks noGrp="1"/>
          </p:cNvSpPr>
          <p:nvPr>
            <p:ph idx="1"/>
          </p:nvPr>
        </p:nvSpPr>
        <p:spPr>
          <a:xfrm>
            <a:off x="900113" y="2133600"/>
            <a:ext cx="7407275" cy="3449638"/>
          </a:xfrm>
        </p:spPr>
        <p:txBody>
          <a:bodyPr/>
          <a:lstStyle/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rgbClr val="002060"/>
                </a:solidFill>
                <a:latin typeface="Calibri" panose="020F0502020204030204" pitchFamily="34" charset="0"/>
              </a:rPr>
              <a:t>Předpokládaný počet přijímaných uchazečů:  20</a:t>
            </a:r>
          </a:p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rgbClr val="002060"/>
                </a:solidFill>
                <a:latin typeface="Calibri" panose="020F0502020204030204" pitchFamily="34" charset="0"/>
              </a:rPr>
              <a:t>Počet míst pro odvolání: 2</a:t>
            </a:r>
          </a:p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cs-CZ" altLang="cs-CZ" sz="1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rgbClr val="002060"/>
                </a:solidFill>
                <a:latin typeface="Calibri" panose="020F0502020204030204" pitchFamily="34" charset="0"/>
              </a:rPr>
              <a:t>Počty kol přijímacího řízení: nejméně jedno (další kola budou vypsána v závislosti na počtu přijatých uchazečů v předchozích kolech přijímacího řízení)</a:t>
            </a: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652963"/>
            <a:ext cx="2020887" cy="202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412875"/>
            <a:ext cx="7915275" cy="4475163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600" dirty="0">
                <a:solidFill>
                  <a:srgbClr val="002060"/>
                </a:solidFill>
                <a:latin typeface="Calibri" panose="020F0502020204030204" pitchFamily="34" charset="0"/>
              </a:rPr>
              <a:t>Možnost podat dvě přihlášky na různé školy v prvním kole, další přihlášku lze podat pro 2. a následné kolo přijímacího řízení 	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endParaRPr lang="cs-CZ" altLang="cs-CZ" sz="13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600" b="1" dirty="0">
                <a:solidFill>
                  <a:srgbClr val="002060"/>
                </a:solidFill>
                <a:latin typeface="Calibri" panose="020F0502020204030204" pitchFamily="34" charset="0"/>
              </a:rPr>
              <a:t> Tiskopis přihlášky získáte:</a:t>
            </a:r>
          </a:p>
          <a:p>
            <a:pPr lvl="1" indent="-274320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2060"/>
                </a:solidFill>
                <a:latin typeface="Calibri" panose="020F0502020204030204" pitchFamily="34" charset="0"/>
                <a:hlinkClick r:id="rId2"/>
              </a:rPr>
              <a:t>https://www.ssknih.cz/prijimaci-rizeni-dennistudium/</a:t>
            </a:r>
            <a:endParaRPr lang="cs-CZ" altLang="cs-CZ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 indent="-274320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2060"/>
                </a:solidFill>
                <a:latin typeface="Calibri" panose="020F0502020204030204" pitchFamily="34" charset="0"/>
              </a:rPr>
              <a:t>na </a:t>
            </a:r>
            <a:r>
              <a:rPr lang="cs-CZ" altLang="cs-CZ" sz="2400" dirty="0">
                <a:solidFill>
                  <a:srgbClr val="002060"/>
                </a:solidFill>
                <a:latin typeface="Calibri" panose="020F0502020204030204" pitchFamily="34" charset="0"/>
                <a:hlinkClick r:id="rId3"/>
              </a:rPr>
              <a:t>www.cermat.cz</a:t>
            </a:r>
            <a:endParaRPr lang="cs-CZ" altLang="cs-CZ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1" indent="-274320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2060"/>
                </a:solidFill>
                <a:latin typeface="Calibri" panose="020F0502020204030204" pitchFamily="34" charset="0"/>
              </a:rPr>
              <a:t>na </a:t>
            </a:r>
            <a:r>
              <a:rPr lang="cs-CZ" altLang="cs-CZ" sz="2400" dirty="0">
                <a:solidFill>
                  <a:srgbClr val="002060"/>
                </a:solidFill>
                <a:latin typeface="Calibri" panose="020F0502020204030204" pitchFamily="34" charset="0"/>
                <a:hlinkClick r:id="rId4"/>
              </a:rPr>
              <a:t>www.msmt.cz</a:t>
            </a:r>
            <a:endParaRPr lang="cs-CZ" altLang="cs-CZ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742950" lvl="1" indent="-285750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endParaRPr lang="cs-CZ" altLang="cs-CZ" sz="13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600" dirty="0">
                <a:solidFill>
                  <a:srgbClr val="002060"/>
                </a:solidFill>
                <a:latin typeface="Calibri" panose="020F0502020204030204" pitchFamily="34" charset="0"/>
              </a:rPr>
              <a:t>Termín  podání –  doručit do školy do 1. 3. 2023 </a:t>
            </a: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Clr>
                <a:srgbClr val="002060"/>
              </a:buClr>
              <a:buFont typeface="Symbol" panose="05050102010706020507" pitchFamily="18" charset="2"/>
              <a:buNone/>
              <a:defRPr/>
            </a:pPr>
            <a:r>
              <a:rPr lang="cs-CZ" altLang="cs-CZ" sz="2600" dirty="0">
                <a:solidFill>
                  <a:srgbClr val="002060"/>
                </a:solidFill>
                <a:latin typeface="Calibri" panose="020F0502020204030204" pitchFamily="34" charset="0"/>
              </a:rPr>
              <a:t>    pro 1. kolo,  poté  kdykoliv do 6. 9. 2023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296987"/>
          </a:xfrm>
        </p:spPr>
        <p:txBody>
          <a:bodyPr/>
          <a:lstStyle/>
          <a:p>
            <a:pPr eaLnBrk="1" hangingPunct="1"/>
            <a:r>
              <a:rPr lang="cs-CZ" altLang="cs-CZ" sz="5400" b="1" dirty="0">
                <a:solidFill>
                  <a:srgbClr val="002060"/>
                </a:solidFill>
                <a:latin typeface="Calibri" panose="020F0502020204030204" pitchFamily="34" charset="0"/>
              </a:rPr>
              <a:t>PŘIHLÁŠKA KE STUDIU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837113"/>
            <a:ext cx="2020888" cy="202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773238"/>
            <a:ext cx="7989887" cy="4535487"/>
          </a:xfrm>
        </p:spPr>
        <p:txBody>
          <a:bodyPr rtlCol="0">
            <a:normAutofit/>
          </a:bodyPr>
          <a:lstStyle/>
          <a:p>
            <a:pPr marL="361950" lvl="1" indent="-361950" eaLnBrk="1" fontAlgn="auto" hangingPunct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2400" dirty="0">
                <a:solidFill>
                  <a:srgbClr val="002060"/>
                </a:solidFill>
                <a:latin typeface="Calibri" panose="020F0502020204030204" pitchFamily="34" charset="0"/>
              </a:rPr>
              <a:t>Název a adresu  naší školy: </a:t>
            </a:r>
          </a:p>
          <a:p>
            <a:pPr marL="0" lvl="1" indent="0" eaLnBrk="1" fontAlgn="auto" hangingPunct="1">
              <a:spcAft>
                <a:spcPts val="0"/>
              </a:spcAft>
              <a:buClr>
                <a:srgbClr val="002060"/>
              </a:buClr>
              <a:buFont typeface="Symbol" panose="05050102010706020507" pitchFamily="18" charset="2"/>
              <a:buNone/>
              <a:defRPr/>
            </a:pPr>
            <a:r>
              <a:rPr lang="cs-CZ" altLang="cs-CZ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     Střední škola KNIH, o.p.s., B</a:t>
            </a: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zenecká 4226/23, 628 00 Brno  </a:t>
            </a:r>
            <a:endParaRPr lang="cs-CZ" altLang="cs-CZ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61950" lvl="1" indent="-361950" eaLnBrk="1" fontAlgn="auto" hangingPunct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2400" dirty="0">
                <a:solidFill>
                  <a:srgbClr val="002060"/>
                </a:solidFill>
                <a:latin typeface="Calibri" panose="020F0502020204030204" pitchFamily="34" charset="0"/>
              </a:rPr>
              <a:t>Název oboru: </a:t>
            </a:r>
            <a:r>
              <a:rPr lang="cs-CZ" altLang="cs-CZ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Knihkupecké a nakladatelské činnosti</a:t>
            </a:r>
          </a:p>
          <a:p>
            <a:pPr marL="361950" lvl="1" indent="-361950" eaLnBrk="1" fontAlgn="auto" hangingPunct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2400" dirty="0">
                <a:solidFill>
                  <a:srgbClr val="002060"/>
                </a:solidFill>
                <a:latin typeface="Calibri" panose="020F0502020204030204" pitchFamily="34" charset="0"/>
              </a:rPr>
              <a:t>Kód oboru určuje délku studia: </a:t>
            </a:r>
            <a:r>
              <a:rPr lang="cs-CZ" altLang="cs-CZ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66-43-M/01</a:t>
            </a:r>
          </a:p>
          <a:p>
            <a:pPr marL="361950" lvl="1" indent="-361950" eaLnBrk="1" fontAlgn="auto" hangingPunct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tabLst>
                <a:tab pos="714375" algn="l"/>
              </a:tabLst>
              <a:defRPr/>
            </a:pPr>
            <a:r>
              <a:rPr lang="cs-CZ" altLang="cs-CZ" sz="2400" dirty="0">
                <a:solidFill>
                  <a:srgbClr val="002060"/>
                </a:solidFill>
                <a:latin typeface="Calibri" panose="020F0502020204030204" pitchFamily="34" charset="0"/>
              </a:rPr>
              <a:t>Potvrzený prospěch ze ZŠ případně střední školy</a:t>
            </a:r>
          </a:p>
          <a:p>
            <a:pPr marL="361950" lvl="1" indent="-361950" eaLnBrk="1" fontAlgn="auto" hangingPunct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tabLst>
                <a:tab pos="714375" algn="l"/>
              </a:tabLst>
              <a:defRPr/>
            </a:pPr>
            <a:r>
              <a:rPr lang="cs-CZ" altLang="cs-CZ" sz="2400" dirty="0">
                <a:solidFill>
                  <a:srgbClr val="002060"/>
                </a:solidFill>
                <a:latin typeface="Calibri" panose="020F0502020204030204" pitchFamily="34" charset="0"/>
              </a:rPr>
              <a:t>IZO  školy, ze které žák přichází</a:t>
            </a:r>
          </a:p>
          <a:p>
            <a:pPr marL="361950" lvl="1" indent="-361950" eaLnBrk="1" fontAlgn="auto" hangingPunct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2400" dirty="0">
                <a:solidFill>
                  <a:srgbClr val="002060"/>
                </a:solidFill>
                <a:latin typeface="Calibri" panose="020F0502020204030204" pitchFamily="34" charset="0"/>
              </a:rPr>
              <a:t>Kontakt na rodiče – jméno, mail, telefon, adresu</a:t>
            </a:r>
          </a:p>
          <a:p>
            <a:pPr lvl="1" indent="-74295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cs-CZ" altLang="cs-CZ" sz="7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altLang="cs-CZ" b="1" dirty="0">
                <a:solidFill>
                  <a:srgbClr val="002060"/>
                </a:solidFill>
                <a:latin typeface="Calibri" panose="020F0502020204030204" pitchFamily="34" charset="0"/>
              </a:rPr>
              <a:t>Není nutno dokládat lékařské potvrzení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62913" cy="1371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CO NUTNO V PŘIHLÁŠCE VYPLNIT?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13" y="4791075"/>
            <a:ext cx="2020887" cy="202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s_prihlaska_2017_1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88913"/>
            <a:ext cx="4727575" cy="644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aoblený obdélník 2"/>
          <p:cNvSpPr>
            <a:spLocks noChangeArrowheads="1"/>
          </p:cNvSpPr>
          <p:nvPr/>
        </p:nvSpPr>
        <p:spPr bwMode="auto">
          <a:xfrm>
            <a:off x="-36513" y="2347913"/>
            <a:ext cx="2736851" cy="793750"/>
          </a:xfrm>
          <a:prstGeom prst="roundRect">
            <a:avLst/>
          </a:prstGeom>
          <a:solidFill>
            <a:schemeClr val="bg1"/>
          </a:solidFill>
          <a:ln w="25400" algn="ctr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Střední škola KNIH, o.p.s., B</a:t>
            </a:r>
            <a:r>
              <a:rPr lang="cs-CZ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zenecká 4226/23, 628 00 Brno</a:t>
            </a:r>
            <a:endParaRPr lang="cs-CZ" altLang="cs-CZ" sz="1600" dirty="0">
              <a:solidFill>
                <a:srgbClr val="00003D"/>
              </a:solidFill>
              <a:latin typeface="+mj-lt"/>
            </a:endParaRP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4849813"/>
            <a:ext cx="2022475" cy="202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se šipkou 3"/>
          <p:cNvCxnSpPr>
            <a:stCxn id="3" idx="3"/>
          </p:cNvCxnSpPr>
          <p:nvPr/>
        </p:nvCxnSpPr>
        <p:spPr>
          <a:xfrm>
            <a:off x="2700338" y="2744788"/>
            <a:ext cx="682625" cy="252412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aoblený obdélník 13"/>
          <p:cNvSpPr>
            <a:spLocks noChangeArrowheads="1"/>
          </p:cNvSpPr>
          <p:nvPr/>
        </p:nvSpPr>
        <p:spPr bwMode="auto">
          <a:xfrm>
            <a:off x="-58738" y="3214688"/>
            <a:ext cx="2759076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lvl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Knihkupecké a nakladatelské činnosti 66-43-M/01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cxnSp>
        <p:nvCxnSpPr>
          <p:cNvPr id="13" name="Přímá spojnice se šipkou 12"/>
          <p:cNvCxnSpPr>
            <a:stCxn id="14" idx="3"/>
          </p:cNvCxnSpPr>
          <p:nvPr/>
        </p:nvCxnSpPr>
        <p:spPr>
          <a:xfrm flipV="1">
            <a:off x="2700338" y="3357563"/>
            <a:ext cx="517525" cy="252412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aoblený obdélník 18"/>
          <p:cNvSpPr>
            <a:spLocks noChangeArrowheads="1"/>
          </p:cNvSpPr>
          <p:nvPr/>
        </p:nvSpPr>
        <p:spPr bwMode="auto">
          <a:xfrm>
            <a:off x="6988175" y="1916113"/>
            <a:ext cx="2155825" cy="14239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00003D"/>
                </a:solidFill>
                <a:latin typeface="Calibri" panose="020F0502020204030204" pitchFamily="34" charset="0"/>
              </a:rPr>
              <a:t>Napište kontaktní telefon,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00003D"/>
                </a:solidFill>
                <a:latin typeface="Calibri" panose="020F0502020204030204" pitchFamily="34" charset="0"/>
              </a:rPr>
              <a:t> a také e-mail </a:t>
            </a:r>
            <a:r>
              <a:rPr lang="cs-CZ" altLang="cs-CZ" sz="1600" b="1" dirty="0">
                <a:solidFill>
                  <a:srgbClr val="00003D"/>
                </a:solidFill>
                <a:latin typeface="Calibri" panose="020F0502020204030204" pitchFamily="34" charset="0"/>
              </a:rPr>
              <a:t>zákonného zástupce</a:t>
            </a:r>
            <a:r>
              <a:rPr lang="cs-CZ" altLang="cs-CZ" sz="1600" dirty="0">
                <a:solidFill>
                  <a:srgbClr val="00003D"/>
                </a:solidFill>
                <a:latin typeface="Calibri" panose="020F0502020204030204" pitchFamily="34" charset="0"/>
              </a:rPr>
              <a:t>, nikoliv žáka.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6516688" y="2617788"/>
            <a:ext cx="611187" cy="127000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aoblený obdélník 20"/>
          <p:cNvSpPr>
            <a:spLocks noChangeArrowheads="1"/>
          </p:cNvSpPr>
          <p:nvPr/>
        </p:nvSpPr>
        <p:spPr bwMode="auto">
          <a:xfrm>
            <a:off x="7161213" y="3470275"/>
            <a:ext cx="1800225" cy="809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</a:rPr>
              <a:t>Nevyplňovat,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>
                <a:solidFill>
                  <a:srgbClr val="002060"/>
                </a:solidFill>
                <a:latin typeface="Calibri" panose="020F0502020204030204" pitchFamily="34" charset="0"/>
              </a:rPr>
              <a:t>nemáme školní zkoušku.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cxnSp>
        <p:nvCxnSpPr>
          <p:cNvPr id="22" name="Přímá spojnice se šipkou 21"/>
          <p:cNvCxnSpPr>
            <a:stCxn id="21" idx="1"/>
          </p:cNvCxnSpPr>
          <p:nvPr/>
        </p:nvCxnSpPr>
        <p:spPr>
          <a:xfrm flipH="1" flipV="1">
            <a:off x="6659563" y="2997200"/>
            <a:ext cx="501650" cy="877888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9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s_prihlaska_2017_2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260350"/>
            <a:ext cx="4756150" cy="641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ovéPole 2"/>
          <p:cNvSpPr txBox="1">
            <a:spLocks noChangeArrowheads="1"/>
          </p:cNvSpPr>
          <p:nvPr/>
        </p:nvSpPr>
        <p:spPr bwMode="auto">
          <a:xfrm>
            <a:off x="6227763" y="5297488"/>
            <a:ext cx="504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!</a:t>
            </a:r>
          </a:p>
        </p:txBody>
      </p:sp>
      <p:sp>
        <p:nvSpPr>
          <p:cNvPr id="4" name="Zaoblený obdélník 3"/>
          <p:cNvSpPr>
            <a:spLocks noChangeArrowheads="1"/>
          </p:cNvSpPr>
          <p:nvPr/>
        </p:nvSpPr>
        <p:spPr bwMode="auto">
          <a:xfrm>
            <a:off x="7162800" y="144463"/>
            <a:ext cx="1944688" cy="836612"/>
          </a:xfrm>
          <a:prstGeom prst="roundRect">
            <a:avLst/>
          </a:prstGeom>
          <a:solidFill>
            <a:schemeClr val="bg1"/>
          </a:solidFill>
          <a:ln w="25400" algn="ctr">
            <a:solidFill>
              <a:srgbClr val="00206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cs-CZ" altLang="cs-CZ" sz="1600" b="1" dirty="0">
                <a:solidFill>
                  <a:srgbClr val="002060"/>
                </a:solidFill>
                <a:latin typeface="+mn-lt"/>
              </a:rPr>
              <a:t>IZO ZŠ nebo SŠ, ze které se uchazeč hlásí </a:t>
            </a:r>
          </a:p>
        </p:txBody>
      </p:sp>
      <p:sp>
        <p:nvSpPr>
          <p:cNvPr id="2" name="Zaoblený obdélníkový popisek 2"/>
          <p:cNvSpPr>
            <a:spLocks noChangeArrowheads="1"/>
          </p:cNvSpPr>
          <p:nvPr/>
        </p:nvSpPr>
        <p:spPr bwMode="auto">
          <a:xfrm>
            <a:off x="5867400" y="3717925"/>
            <a:ext cx="3276600" cy="935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</a:rPr>
              <a:t>Razítko  a podpis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</a:rPr>
              <a:t> ředitele ZŠ, případně SŠ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864100"/>
            <a:ext cx="2020888" cy="20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 flipV="1">
            <a:off x="6732588" y="476250"/>
            <a:ext cx="430212" cy="85725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6732588" y="4652963"/>
            <a:ext cx="773112" cy="720725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99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39" grpId="1"/>
      <p:bldP spid="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412875"/>
            <a:ext cx="8424862" cy="45370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800" dirty="0">
                <a:solidFill>
                  <a:srgbClr val="002060"/>
                </a:solidFill>
                <a:latin typeface="Calibri" panose="020F0502020204030204" pitchFamily="34" charset="0"/>
              </a:rPr>
              <a:t>Jednotné  přijímací zkoušky z ČJ a MAT pro 1. kolo</a:t>
            </a:r>
          </a:p>
          <a:p>
            <a:pPr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800" dirty="0">
                <a:solidFill>
                  <a:srgbClr val="002060"/>
                </a:solidFill>
                <a:latin typeface="Calibri" panose="020F0502020204030204" pitchFamily="34" charset="0"/>
              </a:rPr>
              <a:t>dva termíny:</a:t>
            </a:r>
          </a:p>
          <a:p>
            <a:pPr marL="1171575" lvl="2" indent="-45720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 typeface="Calibri" panose="020F0502020204030204" pitchFamily="34" charset="0"/>
              <a:buChar char="–"/>
              <a:defRPr/>
            </a:pPr>
            <a:r>
              <a:rPr lang="cs-CZ" altLang="cs-CZ" sz="2800" dirty="0">
                <a:solidFill>
                  <a:srgbClr val="002060"/>
                </a:solidFill>
                <a:latin typeface="Calibri" panose="020F0502020204030204" pitchFamily="34" charset="0"/>
              </a:rPr>
              <a:t>úterý 13. dubna 2023 (na 1. škole)</a:t>
            </a:r>
          </a:p>
          <a:p>
            <a:pPr marL="1171575" lvl="2" indent="-45720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 typeface="Calibri" panose="020F0502020204030204" pitchFamily="34" charset="0"/>
              <a:buChar char="–"/>
              <a:defRPr/>
            </a:pPr>
            <a:r>
              <a:rPr lang="cs-CZ" altLang="cs-CZ" sz="2800" dirty="0">
                <a:solidFill>
                  <a:srgbClr val="002060"/>
                </a:solidFill>
                <a:latin typeface="Calibri" panose="020F0502020204030204" pitchFamily="34" charset="0"/>
              </a:rPr>
              <a:t>středa 14. dubna 2023 (na 2. škole)</a:t>
            </a:r>
          </a:p>
          <a:p>
            <a:pPr lvl="2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 typeface="Symbol" panose="05050102010706020507" pitchFamily="18" charset="2"/>
              <a:buNone/>
              <a:defRPr/>
            </a:pPr>
            <a:r>
              <a:rPr lang="cs-CZ" altLang="cs-CZ" sz="2800" dirty="0">
                <a:solidFill>
                  <a:srgbClr val="002060"/>
                </a:solidFill>
                <a:latin typeface="Calibri" panose="020F0502020204030204" pitchFamily="34" charset="0"/>
              </a:rPr>
              <a:t>Počítá se lepší výsledek na obě školy</a:t>
            </a:r>
          </a:p>
          <a:p>
            <a:pPr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800" dirty="0">
                <a:solidFill>
                  <a:srgbClr val="002060"/>
                </a:solidFill>
                <a:latin typeface="Calibri" panose="020F0502020204030204" pitchFamily="34" charset="0"/>
              </a:rPr>
              <a:t>společná výsledková listina nejpozději 2. května     (ve vestibulu i na internetu)</a:t>
            </a:r>
          </a:p>
          <a:p>
            <a:pPr marL="457200" lvl="1" indent="-45720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cs-CZ" altLang="cs-CZ" sz="2800" dirty="0">
                <a:solidFill>
                  <a:srgbClr val="002060"/>
                </a:solidFill>
                <a:latin typeface="Calibri" panose="020F0502020204030204" pitchFamily="34" charset="0"/>
              </a:rPr>
              <a:t>Druhé kolo a další kolo od 22. 4. 2023, přihlášky přijímány průběžně</a:t>
            </a:r>
          </a:p>
          <a:p>
            <a:pPr lvl="1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cs-CZ" altLang="cs-CZ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63538" lvl="1" indent="-363538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altLang="cs-CZ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223962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002060"/>
                </a:solidFill>
                <a:latin typeface="Calibri" panose="020F0502020204030204" pitchFamily="34" charset="0"/>
              </a:rPr>
              <a:t>TERMÍNY PŘIJÍMACÍCH ZKOUŠEK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4935538"/>
            <a:ext cx="2020887" cy="202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28775"/>
            <a:ext cx="7920037" cy="4259263"/>
          </a:xfrm>
        </p:spPr>
        <p:txBody>
          <a:bodyPr/>
          <a:lstStyle/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rgbClr val="002060"/>
                </a:solidFill>
                <a:latin typeface="Calibri" panose="020F0502020204030204" pitchFamily="34" charset="0"/>
              </a:rPr>
              <a:t>Přijatý žák jím potvrzuje zájem o studium.</a:t>
            </a:r>
          </a:p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rgbClr val="002060"/>
                </a:solidFill>
                <a:latin typeface="Calibri" panose="020F0502020204030204" pitchFamily="34" charset="0"/>
              </a:rPr>
              <a:t>Vydává základní škola nebo Odbor školství JMK, ulice Cejl 73.</a:t>
            </a:r>
          </a:p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rgbClr val="002060"/>
                </a:solidFill>
                <a:latin typeface="Calibri" panose="020F0502020204030204" pitchFamily="34" charset="0"/>
              </a:rPr>
              <a:t>Odevzdat škole do 10 pracovních dnů od zveřejnění kladného rozhodnutí o přijetí.</a:t>
            </a:r>
          </a:p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altLang="cs-CZ" sz="2800" dirty="0">
                <a:solidFill>
                  <a:srgbClr val="002060"/>
                </a:solidFill>
                <a:latin typeface="Calibri" panose="020F0502020204030204" pitchFamily="34" charset="0"/>
              </a:rPr>
              <a:t>Lze vzít zpět a odevzdat na jiné škole (nejvýše jednou!) jen v případě kladného vyřízení odvolání proti nepřijetí!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223963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002060"/>
                </a:solidFill>
                <a:latin typeface="Calibri" panose="020F0502020204030204" pitchFamily="34" charset="0"/>
              </a:rPr>
              <a:t>ZÁPISOVÝ LÍSTEK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92973"/>
            <a:ext cx="1590130" cy="1590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25538"/>
            <a:ext cx="8062913" cy="1798637"/>
          </a:xfrm>
        </p:spPr>
        <p:txBody>
          <a:bodyPr/>
          <a:lstStyle/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</a:rPr>
              <a:t>Český jazyk (60 min) -  jednotný text pro všechny školy</a:t>
            </a:r>
          </a:p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</a:rPr>
              <a:t>Matematika (70 min) - jednotný text pro všechny školy</a:t>
            </a:r>
          </a:p>
          <a:p>
            <a:pPr eaLnBrk="1" hangingPunct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2060"/>
                </a:solidFill>
                <a:latin typeface="Calibri" panose="020F0502020204030204" pitchFamily="34" charset="0"/>
              </a:rPr>
              <a:t>Uzavřené i otevřené úlohy, započtou se jen správné odpovědi. Vyhodnocení zkoušek provádí Cermat</a:t>
            </a:r>
            <a:r>
              <a:rPr lang="cs-CZ" altLang="cs-CZ" sz="2800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936625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PŘIJÍMACÍ ZKOUŠKY V 1. KOLE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3213100"/>
            <a:ext cx="91344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altLang="cs-CZ" sz="32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PŘIJÍMACÍ ŘÍZENÍ V DALŠÍM KOLE</a:t>
            </a:r>
            <a:endParaRPr lang="cs-CZ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389" name="Obdélník 3"/>
          <p:cNvSpPr>
            <a:spLocks noChangeArrowheads="1"/>
          </p:cNvSpPr>
          <p:nvPr/>
        </p:nvSpPr>
        <p:spPr bwMode="auto">
          <a:xfrm>
            <a:off x="768350" y="3933825"/>
            <a:ext cx="76914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002060"/>
              </a:buClr>
              <a:buFont typeface="Arial" charset="0"/>
              <a:buChar char="•"/>
              <a:defRPr/>
            </a:pPr>
            <a:r>
              <a:rPr lang="cs-CZ" altLang="cs-CZ" sz="2600" dirty="0">
                <a:solidFill>
                  <a:srgbClr val="002060"/>
                </a:solidFill>
                <a:latin typeface="Calibri" pitchFamily="34" charset="0"/>
              </a:rPr>
              <a:t>Přijetí bez přijímacích zkoušek do průměru 2,6 </a:t>
            </a:r>
          </a:p>
          <a:p>
            <a:pPr marL="357188" indent="0">
              <a:buClr>
                <a:srgbClr val="002060"/>
              </a:buClr>
              <a:defRPr/>
            </a:pPr>
            <a:r>
              <a:rPr lang="cs-CZ" altLang="cs-CZ" sz="2600" dirty="0">
                <a:solidFill>
                  <a:srgbClr val="002060"/>
                </a:solidFill>
                <a:latin typeface="Calibri" pitchFamily="34" charset="0"/>
              </a:rPr>
              <a:t>(v případě nesplnění stanovených kritérií proběhne ústní pohovor se žákem na základě kterého ředitel školy vydá konečné rozhodnutí o přijetí/nepřijetí).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309" y="5445224"/>
            <a:ext cx="1231404" cy="123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2429</TotalTime>
  <Words>973</Words>
  <Application>Microsoft Office PowerPoint</Application>
  <PresentationFormat>Předvádění na obrazovce (4:3)</PresentationFormat>
  <Paragraphs>110</Paragraphs>
  <Slides>15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Arial</vt:lpstr>
      <vt:lpstr>Calibri</vt:lpstr>
      <vt:lpstr>Candara</vt:lpstr>
      <vt:lpstr>Garamond</vt:lpstr>
      <vt:lpstr>Symbol</vt:lpstr>
      <vt:lpstr>Times New Roman</vt:lpstr>
      <vt:lpstr>Wingdings</vt:lpstr>
      <vt:lpstr>Vlnění</vt:lpstr>
      <vt:lpstr>PŘIJÍMACÍ ŘÍZENÍ  Kritéria přijímacího řízení v 1. kole pro DENNÍ studium  (školní rok 2023/2024) </vt:lpstr>
      <vt:lpstr>POČTY PŘIJÍMANÝCH ŽÁKŮ</vt:lpstr>
      <vt:lpstr>PŘIHLÁŠKA KE STUDIU</vt:lpstr>
      <vt:lpstr>CO NUTNO V PŘIHLÁŠCE VYPLNIT?</vt:lpstr>
      <vt:lpstr>Prezentace aplikace PowerPoint</vt:lpstr>
      <vt:lpstr>Prezentace aplikace PowerPoint</vt:lpstr>
      <vt:lpstr>TERMÍNY PŘIJÍMACÍCH ZKOUŠEK</vt:lpstr>
      <vt:lpstr>ZÁPISOVÝ LÍSTEK</vt:lpstr>
      <vt:lpstr>PŘIJÍMACÍ ZKOUŠKY V 1. KOLE</vt:lpstr>
      <vt:lpstr>PŘIJÍMACÍ ZKOUŠKY   doplnění informace pro 1. kolo</vt:lpstr>
      <vt:lpstr> KRITÉRIUM PŘIJÍMACÍHO ŘÍZENÍ                         V PRVNÍM KOLE</vt:lpstr>
      <vt:lpstr>ROZHODOVÁNÍ V PŘÍPADĚ ROVNOSTI BODŮ  V PRVNÍM KOLE</vt:lpstr>
      <vt:lpstr>HARMONOGRAM</vt:lpstr>
      <vt:lpstr>Přijetí žáků - cizinců s dočasnou ochranou</vt:lpstr>
      <vt:lpstr>  Těšíme se na Vás</vt:lpstr>
    </vt:vector>
  </TitlesOfParts>
  <Company>Hermani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Maturita 2008?</dc:title>
  <dc:creator>Herman</dc:creator>
  <cp:lastModifiedBy>Jaroslav Jelen</cp:lastModifiedBy>
  <cp:revision>140</cp:revision>
  <dcterms:created xsi:type="dcterms:W3CDTF">2006-11-07T19:00:28Z</dcterms:created>
  <dcterms:modified xsi:type="dcterms:W3CDTF">2023-02-01T11:23:52Z</dcterms:modified>
</cp:coreProperties>
</file>